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4" r:id="rId4"/>
    <p:sldId id="263" r:id="rId5"/>
    <p:sldId id="269" r:id="rId6"/>
    <p:sldId id="317" r:id="rId7"/>
    <p:sldId id="271" r:id="rId8"/>
    <p:sldId id="318" r:id="rId9"/>
    <p:sldId id="313" r:id="rId10"/>
    <p:sldId id="319" r:id="rId11"/>
    <p:sldId id="314" r:id="rId12"/>
    <p:sldId id="320" r:id="rId13"/>
    <p:sldId id="316" r:id="rId14"/>
    <p:sldId id="280" r:id="rId15"/>
  </p:sldIdLst>
  <p:sldSz cx="24382413" cy="13716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Font Awesome 5 Brands Regular" panose="020B0604020202020204" charset="0"/>
      <p:regular r:id="rId23"/>
    </p:embeddedFont>
    <p:embeddedFont>
      <p:font typeface="Font Awesome 5 Free Solid" panose="020B0604020202020204" charset="0"/>
      <p:bold r:id="rId24"/>
    </p:embeddedFont>
    <p:embeddedFont>
      <p:font typeface="Josefin Sans" panose="020B0604020202020204" charset="0"/>
      <p:regular r:id="rId25"/>
      <p:bold r:id="rId26"/>
      <p:italic r:id="rId27"/>
      <p:boldItalic r:id="rId28"/>
    </p:embeddedFont>
    <p:embeddedFont>
      <p:font typeface="Sora Light" panose="020B0604020202020204" charset="0"/>
      <p:regular r:id="rId29"/>
    </p:embeddedFont>
    <p:embeddedFont>
      <p:font typeface="Space Grotesk Bold" panose="020B0604020202020204" charset="0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8080"/>
    <a:srgbClr val="66FFCC"/>
    <a:srgbClr val="FF9933"/>
    <a:srgbClr val="FF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4" autoAdjust="0"/>
  </p:normalViewPr>
  <p:slideViewPr>
    <p:cSldViewPr snapToGrid="0" showGuides="1">
      <p:cViewPr varScale="1">
        <p:scale>
          <a:sx n="54" d="100"/>
          <a:sy n="54" d="100"/>
        </p:scale>
        <p:origin x="600" y="5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D97D6-4A1F-4EE1-BDA7-28997AC18918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ACCB4-0FF3-441B-8A15-C3DA49AC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ACCB4-0FF3-441B-8A15-C3DA49ACC9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7A3499-F6C1-47FF-B432-4E71FB14D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2100" y="6864659"/>
            <a:ext cx="18719800" cy="914096"/>
          </a:xfrm>
          <a:prstGeom prst="rect">
            <a:avLst/>
          </a:prstGeom>
        </p:spPr>
        <p:txBody>
          <a:bodyPr wrap="square" lIns="10800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PowerPoint Template</a:t>
            </a:r>
            <a:endParaRPr lang="x-none" dirty="0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C62B58D0-E1C1-46E9-ACC5-BF81719C36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39552" y="12083485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514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A99D55-8F92-46C9-AE9F-090771BE7D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30872" y="12305500"/>
            <a:ext cx="38619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Companypage</a:t>
            </a:r>
            <a:endParaRPr lang="x-none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707C70-2B0B-4CE5-BB68-7ED6322E4A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1362" y="12305500"/>
            <a:ext cx="461287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  <a:endParaRPr lang="x-non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D72F669-890A-44AE-A28E-D3A048ACC6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93259" y="1230550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Companyname</a:t>
            </a:r>
            <a:endParaRPr lang="x-non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B8D49-5906-4A0A-AEF9-BC5263BCDD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0513" y="4457247"/>
            <a:ext cx="187213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8000" spc="-4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</a:t>
            </a:r>
            <a:r>
              <a:rPr lang="uk-UA" dirty="0"/>
              <a:t> </a:t>
            </a:r>
            <a:r>
              <a:rPr lang="en-US" dirty="0"/>
              <a:t>market</a:t>
            </a:r>
            <a:endParaRPr lang="x-none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90650" y="12083373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8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110963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931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Banking on </a:t>
            </a:r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36009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lacus, </a:t>
            </a:r>
            <a:r>
              <a:rPr lang="en-US" dirty="0" err="1"/>
              <a:t>porttitor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Integer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porta,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at,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74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898706" y="2550061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 upgrade of trust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28282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ante,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507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3034887"/>
            <a:ext cx="8640763" cy="310238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Money for </a:t>
            </a:r>
            <a:br>
              <a:rPr lang="en-US" dirty="0"/>
            </a:br>
            <a:r>
              <a:rPr lang="en-US" dirty="0"/>
              <a:t>the people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42686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et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nisi dolor,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. Maecenas </a:t>
            </a:r>
            <a:r>
              <a:rPr lang="en-US" dirty="0" err="1"/>
              <a:t>tristique</a:t>
            </a:r>
            <a:r>
              <a:rPr lang="en-US" dirty="0"/>
              <a:t> quam </a:t>
            </a:r>
            <a:r>
              <a:rPr lang="en-US" dirty="0" err="1"/>
              <a:t>purus</a:t>
            </a:r>
            <a:r>
              <a:rPr lang="en-US" dirty="0"/>
              <a:t>, id </a:t>
            </a:r>
            <a:r>
              <a:rPr lang="en-US" dirty="0" err="1"/>
              <a:t>rutrum</a:t>
            </a:r>
            <a:r>
              <a:rPr lang="en-US" dirty="0"/>
              <a:t> mi </a:t>
            </a:r>
            <a:r>
              <a:rPr lang="en-US" dirty="0" err="1"/>
              <a:t>aliquet</a:t>
            </a:r>
            <a:r>
              <a:rPr lang="en-US" dirty="0"/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195777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2911138" y="0"/>
            <a:ext cx="11471275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29718" y="3028282"/>
            <a:ext cx="8640763" cy="310899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29720" y="6860268"/>
            <a:ext cx="8640762" cy="43211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ex, </a:t>
            </a:r>
            <a:r>
              <a:rPr lang="en-US" dirty="0" err="1"/>
              <a:t>sed</a:t>
            </a:r>
            <a:r>
              <a:rPr lang="en-US" dirty="0"/>
              <a:t> pharetra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vitae. </a:t>
            </a:r>
            <a:r>
              <a:rPr lang="en-US" dirty="0" err="1"/>
              <a:t>Ut</a:t>
            </a:r>
            <a:r>
              <a:rPr lang="en-US" dirty="0"/>
              <a:t> dictum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at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Maecenas </a:t>
            </a:r>
            <a:r>
              <a:rPr lang="en-US" dirty="0" err="1"/>
              <a:t>posuere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porta,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066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830512" y="7467394"/>
            <a:ext cx="18002251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Blockchains</a:t>
            </a:r>
            <a:r>
              <a:rPr lang="en-US" dirty="0"/>
              <a:t> that scale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30513" y="9737725"/>
            <a:ext cx="18003043" cy="21605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lacus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In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Nunc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794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7578725"/>
            <a:ext cx="24382413" cy="6137275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710238" y="1706356"/>
            <a:ext cx="15841662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in action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5710239" y="3977138"/>
            <a:ext cx="15841662" cy="21080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nunc</a:t>
            </a:r>
            <a:r>
              <a:rPr lang="en-US" dirty="0"/>
              <a:t> et </a:t>
            </a:r>
            <a:r>
              <a:rPr lang="en-US" dirty="0" err="1"/>
              <a:t>dignissim</a:t>
            </a:r>
            <a:r>
              <a:rPr lang="en-US" dirty="0"/>
              <a:t>. Nunc a quam at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a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gravida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6147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95388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2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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312469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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51206" y="3978275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8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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What we do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7320741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Crypto trading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677287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9677287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Investments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7232313" y="8299466"/>
            <a:ext cx="5029426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</a:t>
            </a:r>
            <a:br>
              <a:rPr lang="pt-BR" dirty="0"/>
            </a:br>
            <a:r>
              <a:rPr lang="pt-BR" dirty="0"/>
              <a:t>Nam nec nunc tortor.</a:t>
            </a:r>
            <a:endParaRPr lang="ru-RU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7320741"/>
            <a:ext cx="5029426" cy="778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00755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890863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Brands Regular" panose="02000503000000000000" pitchFamily="50" charset="0"/>
              </a:defRPr>
            </a:lvl1pPr>
          </a:lstStyle>
          <a:p>
            <a:pPr lvl="0"/>
            <a:r>
              <a:rPr lang="en-US" dirty="0"/>
              <a:t></a:t>
            </a:r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91550" y="8837725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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92000" y="7397863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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08544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strategies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89063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Technical analysis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310688" y="4228394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Range</a:t>
            </a:r>
            <a:br>
              <a:rPr lang="en-US" dirty="0"/>
            </a:br>
            <a:r>
              <a:rPr lang="en-US" dirty="0"/>
              <a:t>trading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7230726" y="6365875"/>
            <a:ext cx="5761037" cy="166199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Playing Bitcoin volatility</a:t>
            </a:r>
          </a:p>
        </p:txBody>
      </p:sp>
    </p:spTree>
    <p:extLst>
      <p:ext uri="{BB962C8B-B14F-4D97-AF65-F5344CB8AC3E}">
        <p14:creationId xmlns:p14="http://schemas.microsoft.com/office/powerpoint/2010/main" val="1866912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1725" y="18176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8925" y="3978275"/>
            <a:ext cx="6481763" cy="620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We’re building</a:t>
            </a:r>
            <a:br>
              <a:rPr lang="en-US" dirty="0"/>
            </a:br>
            <a:r>
              <a:rPr lang="en-US" dirty="0"/>
              <a:t>a global brand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1725" y="541813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x-none" dirty="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1725" y="9018588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50000">
                <a:schemeClr val="accent2">
                  <a:alpha val="40000"/>
                </a:schemeClr>
              </a:gs>
            </a:gsLst>
            <a:lin ang="0" scaled="1"/>
          </a:gradFill>
          <a:ln w="25400">
            <a:gradFill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2">
                    <a:alpha val="10000"/>
                  </a:schemeClr>
                </a:gs>
              </a:gsLst>
              <a:lin ang="0" scaled="0"/>
            </a:gradFill>
          </a:ln>
        </p:spPr>
        <p:txBody>
          <a:bodyPr wrap="square" lIns="360000" tIns="360000" rIns="360000" bIns="216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x-none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790863" y="22604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Integer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non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586094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vitae, </a:t>
            </a:r>
            <a:r>
              <a:rPr lang="en-US" dirty="0" err="1"/>
              <a:t>posuere</a:t>
            </a:r>
            <a:r>
              <a:rPr lang="en-US" dirty="0"/>
              <a:t> quam.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9461392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Proin commodo odio eu diam bibendum, quis tempor nisi luctus.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4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90650" y="3978275"/>
            <a:ext cx="4680000" cy="5759451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8311763" y="3978275"/>
            <a:ext cx="4680000" cy="5759451"/>
          </a:xfrm>
          <a:prstGeom prst="roundRect">
            <a:avLst>
              <a:gd name="adj" fmla="val 15537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46"/>
          </p:nvPr>
        </p:nvSpPr>
        <p:spPr>
          <a:xfrm>
            <a:off x="12671392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031021" y="3978275"/>
            <a:ext cx="4680000" cy="5759451"/>
          </a:xfrm>
          <a:prstGeom prst="roundRect">
            <a:avLst>
              <a:gd name="adj" fmla="val 15928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9144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40153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CEO and Founder</a:t>
            </a:r>
            <a:endParaRPr lang="ru-RU" dirty="0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48" hasCustomPrompt="1"/>
          </p:nvPr>
        </p:nvSpPr>
        <p:spPr>
          <a:xfrm>
            <a:off x="6975173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985267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Executive Manager</a:t>
            </a:r>
            <a:endParaRPr lang="ru-RU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736210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2746304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Developer</a:t>
            </a:r>
            <a:endParaRPr lang="ru-RU" dirty="0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2" hasCustomPrompt="1"/>
          </p:nvPr>
        </p:nvSpPr>
        <p:spPr>
          <a:xfrm>
            <a:off x="18319995" y="10467594"/>
            <a:ext cx="4671029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8330089" y="11234039"/>
            <a:ext cx="4661674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Manager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10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601073C-B6E4-4197-82ED-C6B3CDCC8A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0238" y="4708299"/>
            <a:ext cx="9359900" cy="6001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399FF956-5A09-4499-A469-45EE1DD6F7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951450" y="4708299"/>
            <a:ext cx="1439862" cy="60016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48</a:t>
            </a:r>
            <a:br>
              <a:rPr lang="en-US" dirty="0"/>
            </a:br>
            <a:r>
              <a:rPr lang="en-US" dirty="0"/>
              <a:t>51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90306" y="1826832"/>
            <a:ext cx="1440021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x-non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28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2606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1128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675" y="6509023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509023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3798" y="6509023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006782"/>
            <a:ext cx="5029426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006782"/>
            <a:ext cx="5036403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006782"/>
            <a:ext cx="5040312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Joana Doe</a:t>
            </a: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549650" y="39782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</a:t>
            </a:r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2189828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390650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6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390650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2286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032286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673922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673922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8315559" y="4696619"/>
            <a:ext cx="4680000" cy="2881312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DCE5C9D-EF0A-495A-ADB0-F0BD2B7367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315559" y="8303758"/>
            <a:ext cx="4680000" cy="2880000"/>
          </a:xfrm>
          <a:prstGeom prst="round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38610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430963" y="5029804"/>
            <a:ext cx="11520487" cy="3988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Success seems to be connected with action. Successful people keep moving. They make </a:t>
            </a:r>
            <a:br>
              <a:rPr lang="en-US" dirty="0"/>
            </a:br>
            <a:r>
              <a:rPr lang="en-US" dirty="0"/>
              <a:t>mistakes but they don’t quit.</a:t>
            </a:r>
            <a:endParaRPr lang="uk-UA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350999" y="9748611"/>
            <a:ext cx="4321175" cy="81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0375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</a:t>
            </a:r>
            <a:endParaRPr lang="x-none" dirty="0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212038" y="6397452"/>
            <a:ext cx="1800000" cy="180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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306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3257550"/>
            <a:ext cx="9362282" cy="132959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endParaRPr lang="uk-UA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630276" y="8297863"/>
            <a:ext cx="6481762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6251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192000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192000" y="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87" y="6858000"/>
            <a:ext cx="12190413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367818"/>
            <a:ext cx="864076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investment platform that makes it easy to buy, manage, or sell cryptocurrencies.</a:t>
            </a:r>
          </a:p>
        </p:txBody>
      </p:sp>
    </p:spTree>
    <p:extLst>
      <p:ext uri="{BB962C8B-B14F-4D97-AF65-F5344CB8AC3E}">
        <p14:creationId xmlns:p14="http://schemas.microsoft.com/office/powerpoint/2010/main" val="1362751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388268" y="4198810"/>
            <a:ext cx="5761832" cy="531837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9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future of finance </a:t>
            </a:r>
            <a:br>
              <a:rPr lang="en-US" dirty="0"/>
            </a:br>
            <a:r>
              <a:rPr lang="en-US" dirty="0"/>
              <a:t>is here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1353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5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6257213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6257213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8128606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0" y="685800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8128606" y="0"/>
            <a:ext cx="8125200" cy="6858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lIns="0" tIns="0" rIns="0" bIns="0" anchor="ctr"/>
          <a:lstStyle>
            <a:lvl1pPr marL="0" indent="0" algn="ctr">
              <a:buNone/>
              <a:defRPr sz="3600"/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90649" y="3269846"/>
            <a:ext cx="5040313" cy="19943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 next generation of distributed ledger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243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progress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9650" y="8328025"/>
            <a:ext cx="172831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Integer augue leo, pharetra non ultrices nec, interdum vitae felis. </a:t>
            </a:r>
            <a:br>
              <a:rPr lang="pt-BR" dirty="0"/>
            </a:br>
            <a:r>
              <a:rPr lang="pt-BR" dirty="0"/>
              <a:t>Sed posuere hendrerit lacinia. Pellentesque malesuada condimentum.</a:t>
            </a:r>
            <a:endParaRPr lang="ru-RU" dirty="0"/>
          </a:p>
        </p:txBody>
      </p:sp>
      <p:sp>
        <p:nvSpPr>
          <p:cNvPr id="16" name="Chart Placeholder 3"/>
          <p:cNvSpPr>
            <a:spLocks noGrp="1"/>
          </p:cNvSpPr>
          <p:nvPr>
            <p:ph type="chart" sz="quarter" idx="39"/>
          </p:nvPr>
        </p:nvSpPr>
        <p:spPr>
          <a:xfrm>
            <a:off x="3549650" y="5418138"/>
            <a:ext cx="17283113" cy="21891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69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48856" y="7578725"/>
            <a:ext cx="7185406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pretium nisl vel eros finibus, sit amet lacinia massa ultricies. Pellentesque vitae nibh dictum arcu elit.</a:t>
            </a:r>
            <a:endParaRPr lang="ru-RU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631070" y="7578725"/>
            <a:ext cx="7201694" cy="28807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libero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et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3548856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25%</a:t>
            </a:r>
            <a:endParaRPr lang="ru-RU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3631863" y="3978275"/>
            <a:ext cx="7185406" cy="3600986"/>
          </a:xfrm>
          <a:prstGeom prst="rect">
            <a:avLst/>
          </a:prstGeom>
        </p:spPr>
        <p:txBody>
          <a:bodyPr wrap="square" lIns="0" tIns="360000" rIns="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75%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1035953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301218" y="8298391"/>
            <a:ext cx="1581082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nec tempor mauris. Nulla interdum tellus lectus. </a:t>
            </a:r>
            <a:br>
              <a:rPr lang="pt-BR" dirty="0"/>
            </a:br>
            <a:r>
              <a:rPr lang="pt-BR" dirty="0"/>
              <a:t>Ut egestas tellus sed lectus sodales elementum.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4269978" y="3978275"/>
            <a:ext cx="15842457" cy="3600986"/>
          </a:xfrm>
          <a:prstGeom prst="rect">
            <a:avLst/>
          </a:prstGeom>
        </p:spPr>
        <p:txBody>
          <a:bodyPr wrap="square" lIns="360000" tIns="540000" rIns="360000" bIns="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6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$250M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76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1100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11100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909551" y="471754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09551" y="8317999"/>
            <a:ext cx="2880000" cy="288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1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5:00</a:t>
            </a:r>
            <a:br>
              <a:rPr lang="en-US" dirty="0"/>
            </a:br>
            <a:r>
              <a:rPr lang="en-US" dirty="0"/>
              <a:t>PM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436228" y="5155294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diam vestibulum, fringilla velit non malesuada.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6231508" y="8760665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non </a:t>
            </a:r>
            <a:r>
              <a:rPr lang="fr-FR" dirty="0" err="1"/>
              <a:t>dui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 </a:t>
            </a:r>
            <a:r>
              <a:rPr lang="fr-FR" dirty="0" err="1"/>
              <a:t>euismod</a:t>
            </a:r>
            <a:r>
              <a:rPr lang="fr-FR" dirty="0"/>
              <a:t> </a:t>
            </a:r>
            <a:r>
              <a:rPr lang="fr-FR" dirty="0" err="1"/>
              <a:t>mauris</a:t>
            </a:r>
            <a:r>
              <a:rPr lang="fr-FR" dirty="0"/>
              <a:t> a </a:t>
            </a:r>
            <a:r>
              <a:rPr lang="fr-FR" dirty="0" err="1"/>
              <a:t>nisl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436228" y="8760665"/>
            <a:ext cx="5315909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6231508" y="5155294"/>
            <a:ext cx="5320392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facilisis, iaculis sem viverra, dignissim.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17688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events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1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Cras at metus nec lectus vehicula convallis pharetra vitae elit. </a:t>
            </a:r>
            <a:br>
              <a:rPr lang="pt-BR" dirty="0"/>
            </a:br>
            <a:r>
              <a:rPr lang="pt-BR" dirty="0"/>
              <a:t>Vestibulum quis ex quis mi gravida vehicula. Aliquam condimentum egestas mi at facilisis.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936872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2192000" y="2536825"/>
            <a:ext cx="10437586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Pellentesque dapibus scelerisque tincidunt. Cras cursus urna ac elit egestas, ut rhoncus ipsum pharetra. Sed sed justo nisi. In hac habitasse platea dictumst.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81546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6882954"/>
            <a:ext cx="8640762" cy="3600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Orci varius natoque penatibus et magnis dis parturient montes, nascetur ridiculus mus. Vestibulum tortor quam, congue sed arcu eu, dictum euismod velit.</a:t>
            </a:r>
            <a:endParaRPr lang="ru-RU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7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11138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Total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567036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11831900" y="2536825"/>
            <a:ext cx="9720000" cy="86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10582" y="6882954"/>
            <a:ext cx="8640762" cy="3548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vitae lacus sed risus rutrum fermentum. Orci varius natoque penatibus et magnis dis parturient montes, nascetur ridiculus mus. Suspendisse eleifend tellus.</a:t>
            </a:r>
            <a:endParaRPr lang="ru-RU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0582" y="3034887"/>
            <a:ext cx="8640762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680132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7870825" y="3978275"/>
            <a:ext cx="10801350" cy="85994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summary</a:t>
            </a:r>
          </a:p>
        </p:txBody>
      </p:sp>
    </p:spTree>
    <p:extLst>
      <p:ext uri="{BB962C8B-B14F-4D97-AF65-F5344CB8AC3E}">
        <p14:creationId xmlns:p14="http://schemas.microsoft.com/office/powerpoint/2010/main" val="1309870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2109788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40"/>
          </p:nvPr>
        </p:nvSpPr>
        <p:spPr>
          <a:xfrm>
            <a:off x="15791260" y="3617912"/>
            <a:ext cx="6480175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8951119" y="3617913"/>
            <a:ext cx="6480175" cy="64801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469356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Mauris</a:t>
            </a:r>
            <a:r>
              <a:rPr lang="fr-FR" dirty="0"/>
              <a:t> non ex </a:t>
            </a:r>
            <a:r>
              <a:rPr lang="fr-FR" dirty="0" err="1"/>
              <a:t>egestas</a:t>
            </a:r>
            <a:r>
              <a:rPr lang="fr-FR" dirty="0"/>
              <a:t>, </a:t>
            </a:r>
            <a:r>
              <a:rPr lang="fr-FR" dirty="0" err="1"/>
              <a:t>sagittis</a:t>
            </a:r>
            <a:r>
              <a:rPr lang="fr-FR" dirty="0"/>
              <a:t> </a:t>
            </a:r>
            <a:r>
              <a:rPr lang="fr-FR" dirty="0" err="1"/>
              <a:t>metus</a:t>
            </a:r>
            <a:r>
              <a:rPr lang="fr-FR" dirty="0"/>
              <a:t> </a:t>
            </a:r>
            <a:r>
              <a:rPr lang="fr-FR" dirty="0" err="1"/>
              <a:t>vehicula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150828" y="9758281"/>
            <a:ext cx="5761038" cy="12909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sit amet lorem ac lacus molestie lobortis.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0687" y="9758281"/>
            <a:ext cx="576103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ante ipsum primis in faucibus orci.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658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4">
            <a:extLst>
              <a:ext uri="{FF2B5EF4-FFF2-40B4-BE49-F238E27FC236}">
                <a16:creationId xmlns:a16="http://schemas.microsoft.com/office/drawing/2014/main" id="{715ED846-3364-4FCE-A002-B32F2E4CFE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20676" y="6139542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72460CCA-F091-4D64-A8B8-8E3716EC08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0550" y="3977863"/>
            <a:ext cx="8640000" cy="86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1080000" tIns="1080000" rIns="1080000" bIns="324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60%</a:t>
            </a:r>
            <a:endParaRPr lang="x-none" dirty="0"/>
          </a:p>
        </p:txBody>
      </p:sp>
      <p:sp>
        <p:nvSpPr>
          <p:cNvPr id="5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06059" y="7579038"/>
            <a:ext cx="5040000" cy="504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720000" tIns="720000" rIns="720000" bIns="1944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12%</a:t>
            </a:r>
            <a:endParaRPr lang="x-none" dirty="0"/>
          </a:p>
        </p:txBody>
      </p:sp>
      <p:sp>
        <p:nvSpPr>
          <p:cNvPr id="6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17258" y="3258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1080000" tIns="1080000" rIns="1080000" bIns="288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16%</a:t>
            </a:r>
            <a:endParaRPr lang="x-none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840451" y="8677238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id vestibulum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4725834" y="10138092"/>
            <a:ext cx="360045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Suspendisse </a:t>
            </a:r>
            <a:r>
              <a:rPr lang="fr-FR" dirty="0" err="1"/>
              <a:t>lobortis</a:t>
            </a:r>
            <a:r>
              <a:rPr lang="fr-FR" dirty="0"/>
              <a:t> </a:t>
            </a:r>
            <a:r>
              <a:rPr lang="fr-FR" dirty="0" err="1"/>
              <a:t>dui</a:t>
            </a:r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7870031" y="8297863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237464" y="6137275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eu augue facilisis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7330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13631863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C2DEA44-6E84-458E-B423-C882759735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9650" y="9019175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9650" y="6138656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5350961" y="3257550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350961" y="9046256"/>
            <a:ext cx="6465660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a iaculis eu, condimentum.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350961" y="6151903"/>
            <a:ext cx="6480175" cy="199439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Vestibulum augue mi, ullamcorper vitae risus sit amet, laoreet mattis est. </a:t>
            </a: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469650" y="3258138"/>
            <a:ext cx="2160000" cy="21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/>
          </a:solidFill>
          <a:ln w="50800">
            <a:noFill/>
          </a:ln>
        </p:spPr>
        <p:txBody>
          <a:bodyPr wrap="square" lIns="360000" tIns="360000" rIns="360000" bIns="3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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650260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47070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16871313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9672000" y="3978273"/>
            <a:ext cx="5040000" cy="5040315"/>
          </a:xfrm>
          <a:prstGeom prst="roundRect">
            <a:avLst>
              <a:gd name="adj" fmla="val 15210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tx2">
                <a:lumMod val="10000"/>
                <a:lumOff val="9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018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sagittis dui vel blandit suscipit. Nam nec nunc tortor.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images</a:t>
            </a:r>
            <a:endParaRPr lang="x-non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6510794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Nunc posuere vestibulum est id vestibulum.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9311481" y="9562338"/>
            <a:ext cx="5761038" cy="199439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Praesent ac massa volutpat leo dictum finibus dignissim.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092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0288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</a:t>
            </a:r>
            <a:endParaRPr lang="x-none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750494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Financial advising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0900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pPr lvl="0"/>
            <a:r>
              <a:rPr lang="en-US" dirty="0"/>
              <a:t></a:t>
            </a:r>
            <a:endParaRPr lang="x-none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7271106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Market</a:t>
            </a:r>
            <a:br>
              <a:rPr lang="pt-BR" dirty="0"/>
            </a:br>
            <a:r>
              <a:rPr lang="pt-BR" dirty="0"/>
              <a:t>analisys</a:t>
            </a:r>
            <a:endParaRPr lang="ru-RU" dirty="0"/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071512" y="6857725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 w="254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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2791718" y="9856021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Digital marketing</a:t>
            </a:r>
            <a:endParaRPr lang="ru-RU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BAE7052B-C075-41F0-AF0C-EC6F1C925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592125" y="4002314"/>
            <a:ext cx="5760000" cy="5760000"/>
          </a:xfrm>
          <a:custGeom>
            <a:avLst/>
            <a:gdLst>
              <a:gd name="connsiteX0" fmla="*/ 1440000 w 2880000"/>
              <a:gd name="connsiteY0" fmla="*/ 0 h 2880000"/>
              <a:gd name="connsiteX1" fmla="*/ 2880000 w 2880000"/>
              <a:gd name="connsiteY1" fmla="*/ 1440000 h 2880000"/>
              <a:gd name="connsiteX2" fmla="*/ 1440000 w 2880000"/>
              <a:gd name="connsiteY2" fmla="*/ 2880000 h 2880000"/>
              <a:gd name="connsiteX3" fmla="*/ 0 w 2880000"/>
              <a:gd name="connsiteY3" fmla="*/ 1440000 h 2880000"/>
              <a:gd name="connsiteX4" fmla="*/ 1440000 w 2880000"/>
              <a:gd name="connsiteY4" fmla="*/ 0 h 28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000" h="2880000">
                <a:moveTo>
                  <a:pt x="1440000" y="0"/>
                </a:moveTo>
                <a:cubicBezTo>
                  <a:pt x="2235290" y="0"/>
                  <a:pt x="2880000" y="644710"/>
                  <a:pt x="2880000" y="1440000"/>
                </a:cubicBezTo>
                <a:cubicBezTo>
                  <a:pt x="2880000" y="2235290"/>
                  <a:pt x="2235290" y="2880000"/>
                  <a:pt x="1440000" y="2880000"/>
                </a:cubicBezTo>
                <a:cubicBezTo>
                  <a:pt x="644710" y="2880000"/>
                  <a:pt x="0" y="2235290"/>
                  <a:pt x="0" y="1440000"/>
                </a:cubicBezTo>
                <a:cubicBezTo>
                  <a:pt x="0" y="644710"/>
                  <a:pt x="644710" y="0"/>
                  <a:pt x="1440000" y="0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lIns="360000" tIns="0" rIns="360000" bIns="216000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400">
                <a:solidFill>
                  <a:schemeClr val="bg1"/>
                </a:solidFill>
                <a:latin typeface="Font Awesome 5 Free Solid" panose="02000503000000000000" pitchFamily="50" charset="0"/>
              </a:defRPr>
            </a:lvl1pPr>
          </a:lstStyle>
          <a:p>
            <a:r>
              <a:rPr lang="en-US" dirty="0"/>
              <a:t>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8312331" y="6967952"/>
            <a:ext cx="4319588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Trade </a:t>
            </a:r>
            <a:br>
              <a:rPr lang="pt-BR" dirty="0"/>
            </a:br>
            <a:r>
              <a:rPr lang="pt-BR" dirty="0"/>
              <a:t>shows</a:t>
            </a:r>
            <a:endParaRPr lang="ru-RU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031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522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781580"/>
            <a:ext cx="11520735" cy="4653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We build</a:t>
            </a:r>
            <a:br>
              <a:rPr lang="en-US" dirty="0"/>
            </a:br>
            <a:r>
              <a:rPr lang="en-US" dirty="0"/>
              <a:t>trust in </a:t>
            </a:r>
            <a:r>
              <a:rPr lang="en-US" dirty="0" err="1"/>
              <a:t>blockchains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14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0881" y="6868886"/>
            <a:ext cx="5029426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Aenean et metus ligula. Praesent tempus eget nisl eu consequat.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7232313" y="6868886"/>
            <a:ext cx="5025798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Suspendisse elit augue, maximus </a:t>
            </a:r>
            <a:br>
              <a:rPr lang="pt-BR" dirty="0"/>
            </a:br>
            <a:r>
              <a:rPr lang="pt-BR" dirty="0"/>
              <a:t>a iaculis eu, condimentum.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674585" y="6868886"/>
            <a:ext cx="5036403" cy="26591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tincidunt massa eget nisi finibus, pulvinar tempor quam neque.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7" hasCustomPrompt="1"/>
          </p:nvPr>
        </p:nvSpPr>
        <p:spPr>
          <a:xfrm>
            <a:off x="2120675" y="10185282"/>
            <a:ext cx="5029426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9673798" y="10185282"/>
            <a:ext cx="5036403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$500</a:t>
            </a:r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43" hasCustomPrompt="1"/>
          </p:nvPr>
        </p:nvSpPr>
        <p:spPr>
          <a:xfrm>
            <a:off x="17232313" y="10185282"/>
            <a:ext cx="504031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7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$750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109788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9671844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17232313" y="4697413"/>
            <a:ext cx="5040312" cy="14398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0238" y="1826832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21291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9184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8039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able Placeholder 2"/>
          <p:cNvSpPr>
            <a:spLocks noGrp="1"/>
          </p:cNvSpPr>
          <p:nvPr>
            <p:ph type="tbl" sz="quarter" idx="34"/>
          </p:nvPr>
        </p:nvSpPr>
        <p:spPr>
          <a:xfrm>
            <a:off x="3549650" y="3260726"/>
            <a:ext cx="17283113" cy="71977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314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2124077" y="6148161"/>
            <a:ext cx="8626473" cy="2880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Duis gravida, diam ut pulvinar pulvinar, metus elit vehicula ex, vel ultrices odio urna in ipsum. Sed ultrices consequat dui ut porttitor.</a:t>
            </a:r>
            <a:endParaRPr lang="ru-RU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4077" y="3866944"/>
            <a:ext cx="8626473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2500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1" y="0"/>
            <a:ext cx="10750550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5790863" y="2177393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laoreet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 </a:t>
            </a:r>
            <a:r>
              <a:rPr lang="fr-FR" dirty="0" err="1"/>
              <a:t>auctor</a:t>
            </a:r>
            <a:r>
              <a:rPr lang="fr-FR" dirty="0"/>
              <a:t> vitae, </a:t>
            </a:r>
            <a:r>
              <a:rPr lang="fr-FR" dirty="0" err="1"/>
              <a:t>auctor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5790863" y="5777706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Vestibulum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 </a:t>
            </a:r>
            <a:r>
              <a:rPr lang="fr-FR" dirty="0" err="1"/>
              <a:t>orci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et </a:t>
            </a:r>
            <a:r>
              <a:rPr lang="fr-FR" dirty="0" err="1"/>
              <a:t>ultrices</a:t>
            </a:r>
            <a:r>
              <a:rPr lang="fr-FR" dirty="0"/>
              <a:t>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5790863" y="9378018"/>
            <a:ext cx="5761037" cy="216059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Ut posuere sollicitudin suscipit. Sed eleifend dictum felis a rhoncus.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2191725" y="1817688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14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2191725" y="5418001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15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2191725" y="9018313"/>
            <a:ext cx="2880000" cy="28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16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2192000" y="3523814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2192000" y="712542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2192000" y="1072703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976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8296272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17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469582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18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4697275"/>
            <a:ext cx="2880000" cy="28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19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6401951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6403247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640599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10238" y="1826080"/>
            <a:ext cx="1296193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177713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50"/>
          </p:nvPr>
        </p:nvSpPr>
        <p:spPr>
          <a:xfrm>
            <a:off x="0" y="1"/>
            <a:ext cx="24382413" cy="4697412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111376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pellentesque</a:t>
            </a:r>
            <a:r>
              <a:rPr lang="fr-FR" dirty="0"/>
              <a:t>, </a:t>
            </a:r>
            <a:r>
              <a:rPr lang="fr-FR" dirty="0" err="1"/>
              <a:t>dolor</a:t>
            </a:r>
            <a:r>
              <a:rPr lang="fr-FR" dirty="0"/>
              <a:t> et </a:t>
            </a:r>
            <a:r>
              <a:rPr lang="fr-FR" dirty="0" err="1"/>
              <a:t>elementum</a:t>
            </a:r>
            <a:r>
              <a:rPr lang="fr-FR" dirty="0"/>
              <a:t> </a:t>
            </a:r>
            <a:r>
              <a:rPr lang="fr-FR" dirty="0" err="1"/>
              <a:t>elementum</a:t>
            </a:r>
            <a:r>
              <a:rPr lang="fr-FR" dirty="0"/>
              <a:t>, </a:t>
            </a:r>
            <a:r>
              <a:rPr lang="fr-FR" dirty="0" err="1"/>
              <a:t>tellus</a:t>
            </a:r>
            <a:r>
              <a:rPr lang="fr-FR" dirty="0"/>
              <a:t> est.</a:t>
            </a:r>
            <a:endParaRPr lang="ru-RU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311481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Nulla ornare magna a enim euismod, et pretium urna pulvinar.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6512900" y="9029380"/>
            <a:ext cx="5761037" cy="2160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 dirty="0"/>
              <a:t>Vestibulum eget ligula </a:t>
            </a:r>
            <a:br>
              <a:rPr lang="sv-SE" dirty="0"/>
            </a:br>
            <a:r>
              <a:rPr lang="sv-SE" dirty="0"/>
              <a:t>in tellus sagittis gravida nec vitae mauris.</a:t>
            </a:r>
            <a:endParaRPr lang="ru-RU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355110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20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750550" y="542893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21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17952763" y="5430383"/>
            <a:ext cx="2880000" cy="28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144000" tIns="180000" rIns="144000" bIns="432000" anchor="t" anchorCtr="0">
            <a:normAutofit/>
          </a:bodyPr>
          <a:lstStyle>
            <a:lvl1pPr marL="0" indent="0" algn="ctr"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uk-UA" dirty="0"/>
              <a:t>22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3551375" y="7135059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0750825" y="7136355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7953038" y="7139103"/>
            <a:ext cx="2879725" cy="6647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729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2830100" y="2561400"/>
            <a:ext cx="8640000" cy="8640000"/>
          </a:xfrm>
          <a:prstGeom prst="ellipse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911137" y="4586081"/>
            <a:ext cx="8640763" cy="155119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uk-UA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9" y="6860268"/>
            <a:ext cx="8640762" cy="1440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the most promising technology since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728460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109788" y="6138862"/>
            <a:ext cx="20160000" cy="5759451"/>
          </a:xfrm>
          <a:prstGeom prst="roundRect">
            <a:avLst>
              <a:gd name="adj" fmla="val 15556"/>
            </a:avLst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  <a:ln w="25400"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txBody>
          <a:bodyPr tIns="0" bIns="0" anchor="ctr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4991100" y="3977216"/>
            <a:ext cx="14400213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Quisque molestie est vel eleifend pulvinar. Donec diam eros, sodales non aliquam eget, facilisis rutrum turpis.</a:t>
            </a:r>
            <a:endParaRPr lang="ru-R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Discover our portal</a:t>
            </a:r>
          </a:p>
        </p:txBody>
      </p:sp>
    </p:spTree>
    <p:extLst>
      <p:ext uri="{BB962C8B-B14F-4D97-AF65-F5344CB8AC3E}">
        <p14:creationId xmlns:p14="http://schemas.microsoft.com/office/powerpoint/2010/main" val="37110433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locations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7601817" y="6522433"/>
            <a:ext cx="2067874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New York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2151132" y="7501686"/>
            <a:ext cx="1234312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Rom</a:t>
            </a:r>
            <a:r>
              <a:rPr lang="en-US" dirty="0"/>
              <a:t>e</a:t>
            </a:r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0465573" y="6069013"/>
            <a:ext cx="1676741" cy="6647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London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9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0839" y="4531209"/>
            <a:ext cx="11520735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Enterprise </a:t>
            </a:r>
            <a:r>
              <a:rPr lang="en-US" dirty="0" err="1"/>
              <a:t>blockchain</a:t>
            </a:r>
            <a:r>
              <a:rPr lang="en-US" dirty="0"/>
              <a:t> solution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75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90100" y="5418138"/>
            <a:ext cx="3240000" cy="32400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5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1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0495786" y="5418138"/>
            <a:ext cx="3240000" cy="3240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4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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493F80F-6B82-443A-A932-983E9CB1CFC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7052175" y="5418138"/>
            <a:ext cx="3240000" cy="3240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>
                <a:lumMod val="40000"/>
                <a:lumOff val="60000"/>
                <a:alpha val="70000"/>
              </a:schemeClr>
            </a:solidFill>
          </a:ln>
          <a:effectLst>
            <a:glow rad="1905000">
              <a:schemeClr val="accent2">
                <a:alpha val="25000"/>
              </a:schemeClr>
            </a:glow>
          </a:effectLst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9600">
                <a:solidFill>
                  <a:schemeClr val="bg1"/>
                </a:solidFill>
                <a:latin typeface="Font Awesome 5 Brands Regular" panose="02000503000000000000" pitchFamily="2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550100" y="9018588"/>
            <a:ext cx="4320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Facebook</a:t>
            </a:r>
            <a:endParaRPr lang="ru-RU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0031412" y="9018588"/>
            <a:ext cx="43195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Linkedin</a:t>
            </a:r>
            <a:endParaRPr lang="ru-RU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6510951" y="9018588"/>
            <a:ext cx="432063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Instagram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19933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0753" y="1826080"/>
            <a:ext cx="14400907" cy="155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8589963" y="5473341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  <a:endParaRPr lang="ru-RU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8589963" y="7998890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1234 56 7890</a:t>
            </a:r>
            <a:endParaRPr lang="ru-RU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8589963" y="10522122"/>
            <a:ext cx="9361487" cy="6647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www.companyname.com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8589963" y="4698138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Address:</a:t>
            </a:r>
            <a:endParaRPr lang="ru-RU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8589963" y="7223687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For more info call:</a:t>
            </a:r>
            <a:endParaRPr lang="ru-RU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8589963" y="9746919"/>
            <a:ext cx="9361487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Visit my website: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429738" y="4518138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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6429738" y="7038294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</a:t>
            </a:r>
          </a:p>
        </p:txBody>
      </p:sp>
      <p:sp>
        <p:nvSpPr>
          <p:cNvPr id="27" name="Text Placeholder">
            <a:extLst>
              <a:ext uri="{FF2B5EF4-FFF2-40B4-BE49-F238E27FC236}">
                <a16:creationId xmlns:a16="http://schemas.microsoft.com/office/drawing/2014/main" id="{4315F245-0E4D-4985-B7FB-261E233A3D6D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6429738" y="9558450"/>
            <a:ext cx="1800000" cy="18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</a:t>
            </a:r>
          </a:p>
        </p:txBody>
      </p:sp>
    </p:spTree>
    <p:extLst>
      <p:ext uri="{BB962C8B-B14F-4D97-AF65-F5344CB8AC3E}">
        <p14:creationId xmlns:p14="http://schemas.microsoft.com/office/powerpoint/2010/main" val="295917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ipsum </a:t>
            </a:r>
            <a:r>
              <a:rPr lang="en-US" dirty="0" err="1"/>
              <a:t>rhoncus</a:t>
            </a:r>
            <a:r>
              <a:rPr lang="en-US" dirty="0"/>
              <a:t>, maximus </a:t>
            </a:r>
            <a:r>
              <a:rPr lang="en-US" dirty="0" err="1"/>
              <a:t>diam</a:t>
            </a:r>
            <a:r>
              <a:rPr lang="en-US" dirty="0"/>
              <a:t> vitae,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Powering the future </a:t>
            </a:r>
            <a:br>
              <a:rPr lang="en-US" dirty="0"/>
            </a:br>
            <a:r>
              <a:rPr lang="en-US" dirty="0"/>
              <a:t>of finance</a:t>
            </a:r>
          </a:p>
        </p:txBody>
      </p:sp>
    </p:spTree>
    <p:extLst>
      <p:ext uri="{BB962C8B-B14F-4D97-AF65-F5344CB8AC3E}">
        <p14:creationId xmlns:p14="http://schemas.microsoft.com/office/powerpoint/2010/main" val="62631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38" hasCustomPrompt="1"/>
          </p:nvPr>
        </p:nvSpPr>
        <p:spPr>
          <a:xfrm>
            <a:off x="12911138" y="5411858"/>
            <a:ext cx="7920037" cy="288078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leo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id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51238" y="4365006"/>
            <a:ext cx="8640762" cy="46535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Blockchain</a:t>
            </a:r>
            <a:r>
              <a:rPr lang="en-US" dirty="0"/>
              <a:t> is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1802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0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standard for cryptocurrency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Donec sagittis quis turpis at aliquet. Integer elit quam, elementum vulputate eros egestas. Aliquam volutpat varius ante. Phasellus pellentesque ligula sed </a:t>
            </a:r>
            <a:br>
              <a:rPr lang="pt-BR" dirty="0"/>
            </a:br>
            <a:r>
              <a:rPr lang="pt-BR" dirty="0"/>
              <a:t>mi vehicula dapibus.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47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720000"/>
          <a:lstStyle>
            <a:lvl1pPr marL="0" indent="0" algn="ctr">
              <a:buNone/>
              <a:defRPr sz="3600"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396093" y="1102406"/>
            <a:ext cx="3204000" cy="86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440AA18-6D34-4CAE-AD24-F0C33AD3AC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1849" y="3745044"/>
            <a:ext cx="12960351" cy="310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12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The first global internet currency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6441849" y="7568157"/>
            <a:ext cx="12960350" cy="2890293"/>
          </a:xfrm>
          <a:prstGeom prst="rect">
            <a:avLst/>
          </a:prstGeom>
        </p:spPr>
        <p:txBody>
          <a:bodyPr wrap="square" lIns="0" tIns="0" rIns="0" bIns="0" numCol="2" spcCol="72000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Maecenas posuere, justo eu placerat porta, urna sapien faucibus tellus, quis varius augue dolor.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Fusce aliquet id neque ac cursus. Morbi tellus dui, porttitor a felis mattis, bibendum accumsan.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9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72625" y="11898313"/>
            <a:ext cx="71913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E09A60F7-EEC2-4499-844E-8E35AC8BC61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964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  <p:sldLayoutId id="2147483670" r:id="rId8"/>
    <p:sldLayoutId id="2147483671" r:id="rId9"/>
    <p:sldLayoutId id="2147483668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67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422" userDrawn="1">
          <p15:clr>
            <a:srgbClr val="F26B43"/>
          </p15:clr>
        </p15:guide>
        <p15:guide id="19" pos="649" userDrawn="1">
          <p15:clr>
            <a:srgbClr val="F26B43"/>
          </p15:clr>
        </p15:guide>
        <p15:guide id="20" pos="8133" userDrawn="1">
          <p15:clr>
            <a:srgbClr val="F26B43"/>
          </p15:clr>
        </p15:guide>
        <p15:guide id="21" pos="8587" userDrawn="1">
          <p15:clr>
            <a:srgbClr val="F26B43"/>
          </p15:clr>
        </p15:guide>
        <p15:guide id="22" pos="9040" userDrawn="1">
          <p15:clr>
            <a:srgbClr val="F26B43"/>
          </p15:clr>
        </p15:guide>
        <p15:guide id="23" pos="9494" userDrawn="1">
          <p15:clr>
            <a:srgbClr val="F26B43"/>
          </p15:clr>
        </p15:guide>
        <p15:guide id="24" pos="9947" userDrawn="1">
          <p15:clr>
            <a:srgbClr val="F26B43"/>
          </p15:clr>
        </p15:guide>
        <p15:guide id="25" pos="10401" userDrawn="1">
          <p15:clr>
            <a:srgbClr val="F26B43"/>
          </p15:clr>
        </p15:guide>
        <p15:guide id="26" pos="10855" userDrawn="1">
          <p15:clr>
            <a:srgbClr val="F26B43"/>
          </p15:clr>
        </p15:guide>
        <p15:guide id="27" pos="11308" userDrawn="1">
          <p15:clr>
            <a:srgbClr val="F26B43"/>
          </p15:clr>
        </p15:guide>
        <p15:guide id="28" pos="11762" userDrawn="1">
          <p15:clr>
            <a:srgbClr val="F26B43"/>
          </p15:clr>
        </p15:guide>
        <p15:guide id="29" pos="12215" userDrawn="1">
          <p15:clr>
            <a:srgbClr val="F26B43"/>
          </p15:clr>
        </p15:guide>
        <p15:guide id="30" pos="12669" userDrawn="1">
          <p15:clr>
            <a:srgbClr val="F26B43"/>
          </p15:clr>
        </p15:guide>
        <p15:guide id="31" pos="13123" userDrawn="1">
          <p15:clr>
            <a:srgbClr val="F26B43"/>
          </p15:clr>
        </p15:guide>
        <p15:guide id="32" pos="13576" userDrawn="1">
          <p15:clr>
            <a:srgbClr val="F26B43"/>
          </p15:clr>
        </p15:guide>
        <p15:guide id="33" pos="14030" userDrawn="1">
          <p15:clr>
            <a:srgbClr val="F26B43"/>
          </p15:clr>
        </p15:guide>
        <p15:guide id="34" pos="14483" userDrawn="1">
          <p15:clr>
            <a:srgbClr val="F26B43"/>
          </p15:clr>
        </p15:guide>
        <p15:guide id="35" pos="14937" userDrawn="1">
          <p15:clr>
            <a:srgbClr val="F26B43"/>
          </p15:clr>
        </p15:guide>
        <p15:guide id="36" pos="14710" userDrawn="1">
          <p15:clr>
            <a:srgbClr val="F26B43"/>
          </p15:clr>
        </p15:guide>
        <p15:guide id="37" orient="horz" pos="3866" userDrawn="1">
          <p15:clr>
            <a:srgbClr val="F26B43"/>
          </p15:clr>
        </p15:guide>
        <p15:guide id="38" orient="horz" pos="3413" userDrawn="1">
          <p15:clr>
            <a:srgbClr val="F26B43"/>
          </p15:clr>
        </p15:guide>
        <p15:guide id="39" orient="horz" pos="2959" userDrawn="1">
          <p15:clr>
            <a:srgbClr val="F26B43"/>
          </p15:clr>
        </p15:guide>
        <p15:guide id="40" orient="horz" pos="2506" userDrawn="1">
          <p15:clr>
            <a:srgbClr val="F26B43"/>
          </p15:clr>
        </p15:guide>
        <p15:guide id="41" orient="horz" pos="2052" userDrawn="1">
          <p15:clr>
            <a:srgbClr val="F26B43"/>
          </p15:clr>
        </p15:guide>
        <p15:guide id="42" orient="horz" pos="1598" userDrawn="1">
          <p15:clr>
            <a:srgbClr val="F26B43"/>
          </p15:clr>
        </p15:guide>
        <p15:guide id="43" orient="horz" pos="1145" userDrawn="1">
          <p15:clr>
            <a:srgbClr val="F26B43"/>
          </p15:clr>
        </p15:guide>
        <p15:guide id="44" orient="horz" pos="691" userDrawn="1">
          <p15:clr>
            <a:srgbClr val="F26B43"/>
          </p15:clr>
        </p15:guide>
        <p15:guide id="45" orient="horz" pos="238" userDrawn="1">
          <p15:clr>
            <a:srgbClr val="F26B43"/>
          </p15:clr>
        </p15:guide>
        <p15:guide id="46" orient="horz" pos="464" userDrawn="1">
          <p15:clr>
            <a:srgbClr val="F26B43"/>
          </p15:clr>
        </p15:guide>
        <p15:guide id="47" orient="horz" pos="4774" userDrawn="1">
          <p15:clr>
            <a:srgbClr val="F26B43"/>
          </p15:clr>
        </p15:guide>
        <p15:guide id="48" orient="horz" pos="5227" userDrawn="1">
          <p15:clr>
            <a:srgbClr val="F26B43"/>
          </p15:clr>
        </p15:guide>
        <p15:guide id="49" orient="horz" pos="5681" userDrawn="1">
          <p15:clr>
            <a:srgbClr val="F26B43"/>
          </p15:clr>
        </p15:guide>
        <p15:guide id="50" orient="horz" pos="6134" userDrawn="1">
          <p15:clr>
            <a:srgbClr val="F26B43"/>
          </p15:clr>
        </p15:guide>
        <p15:guide id="51" orient="horz" pos="6588" userDrawn="1">
          <p15:clr>
            <a:srgbClr val="F26B43"/>
          </p15:clr>
        </p15:guide>
        <p15:guide id="52" orient="horz" pos="7042" userDrawn="1">
          <p15:clr>
            <a:srgbClr val="F26B43"/>
          </p15:clr>
        </p15:guide>
        <p15:guide id="53" orient="horz" pos="7495" userDrawn="1">
          <p15:clr>
            <a:srgbClr val="F26B43"/>
          </p15:clr>
        </p15:guide>
        <p15:guide id="54" orient="horz" pos="7949" userDrawn="1">
          <p15:clr>
            <a:srgbClr val="F26B43"/>
          </p15:clr>
        </p15:guide>
        <p15:guide id="55" orient="horz" pos="8176" userDrawn="1">
          <p15:clr>
            <a:srgbClr val="F26B43"/>
          </p15:clr>
        </p15:guide>
        <p15:guide id="56" orient="horz" pos="84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65025" y="1106847"/>
            <a:ext cx="10080000" cy="10080000"/>
            <a:chOff x="7165025" y="1106847"/>
            <a:chExt cx="10080000" cy="10080000"/>
          </a:xfrm>
        </p:grpSpPr>
        <p:sp>
          <p:nvSpPr>
            <p:cNvPr id="6" name="Oval 5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  <a:alpha val="6000"/>
              </a:schemeClr>
            </a:solidFill>
            <a:ln w="25400">
              <a:solidFill>
                <a:schemeClr val="bg2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  <a:solidFill>
              <a:schemeClr val="bg1"/>
            </a:solidFill>
          </p:grpSpPr>
          <p:sp>
            <p:nvSpPr>
              <p:cNvPr id="24" name="Oval 5"/>
              <p:cNvSpPr>
                <a:spLocks noChangeArrowheads="1"/>
              </p:cNvSpPr>
              <p:nvPr/>
            </p:nvSpPr>
            <p:spPr bwMode="auto">
              <a:xfrm>
                <a:off x="6067425" y="3175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6"/>
              <p:cNvSpPr>
                <a:spLocks noChangeArrowheads="1"/>
              </p:cNvSpPr>
              <p:nvPr/>
            </p:nvSpPr>
            <p:spPr bwMode="auto">
              <a:xfrm>
                <a:off x="6067425" y="6796088"/>
                <a:ext cx="60325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rrowheads="1"/>
              </p:cNvSpPr>
              <p:nvPr/>
            </p:nvSpPr>
            <p:spPr bwMode="auto">
              <a:xfrm>
                <a:off x="2667000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8"/>
              <p:cNvSpPr>
                <a:spLocks noChangeArrowheads="1"/>
              </p:cNvSpPr>
              <p:nvPr/>
            </p:nvSpPr>
            <p:spPr bwMode="auto">
              <a:xfrm>
                <a:off x="9463088" y="3398838"/>
                <a:ext cx="61913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8466138" y="995363"/>
                <a:ext cx="65088" cy="66675"/>
              </a:xfrm>
              <a:custGeom>
                <a:avLst/>
                <a:gdLst>
                  <a:gd name="T0" fmla="*/ 22 w 26"/>
                  <a:gd name="T1" fmla="*/ 22 h 26"/>
                  <a:gd name="T2" fmla="*/ 5 w 26"/>
                  <a:gd name="T3" fmla="*/ 22 h 26"/>
                  <a:gd name="T4" fmla="*/ 5 w 26"/>
                  <a:gd name="T5" fmla="*/ 5 h 26"/>
                  <a:gd name="T6" fmla="*/ 22 w 26"/>
                  <a:gd name="T7" fmla="*/ 5 h 26"/>
                  <a:gd name="T8" fmla="*/ 22 w 26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660775" y="5799138"/>
                <a:ext cx="66675" cy="66675"/>
              </a:xfrm>
              <a:custGeom>
                <a:avLst/>
                <a:gdLst>
                  <a:gd name="T0" fmla="*/ 22 w 26"/>
                  <a:gd name="T1" fmla="*/ 21 h 26"/>
                  <a:gd name="T2" fmla="*/ 5 w 26"/>
                  <a:gd name="T3" fmla="*/ 21 h 26"/>
                  <a:gd name="T4" fmla="*/ 5 w 26"/>
                  <a:gd name="T5" fmla="*/ 4 h 26"/>
                  <a:gd name="T6" fmla="*/ 22 w 26"/>
                  <a:gd name="T7" fmla="*/ 4 h 26"/>
                  <a:gd name="T8" fmla="*/ 22 w 26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3660775" y="995363"/>
                <a:ext cx="66675" cy="66675"/>
              </a:xfrm>
              <a:custGeom>
                <a:avLst/>
                <a:gdLst>
                  <a:gd name="T0" fmla="*/ 22 w 26"/>
                  <a:gd name="T1" fmla="*/ 5 h 26"/>
                  <a:gd name="T2" fmla="*/ 22 w 26"/>
                  <a:gd name="T3" fmla="*/ 22 h 26"/>
                  <a:gd name="T4" fmla="*/ 5 w 26"/>
                  <a:gd name="T5" fmla="*/ 22 h 26"/>
                  <a:gd name="T6" fmla="*/ 5 w 26"/>
                  <a:gd name="T7" fmla="*/ 5 h 26"/>
                  <a:gd name="T8" fmla="*/ 22 w 26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2"/>
              <p:cNvSpPr>
                <a:spLocks/>
              </p:cNvSpPr>
              <p:nvPr/>
            </p:nvSpPr>
            <p:spPr bwMode="auto">
              <a:xfrm>
                <a:off x="8466138" y="5799138"/>
                <a:ext cx="65088" cy="66675"/>
              </a:xfrm>
              <a:custGeom>
                <a:avLst/>
                <a:gdLst>
                  <a:gd name="T0" fmla="*/ 22 w 26"/>
                  <a:gd name="T1" fmla="*/ 4 h 26"/>
                  <a:gd name="T2" fmla="*/ 22 w 26"/>
                  <a:gd name="T3" fmla="*/ 21 h 26"/>
                  <a:gd name="T4" fmla="*/ 5 w 26"/>
                  <a:gd name="T5" fmla="*/ 21 h 26"/>
                  <a:gd name="T6" fmla="*/ 5 w 26"/>
                  <a:gd name="T7" fmla="*/ 4 h 26"/>
                  <a:gd name="T8" fmla="*/ 22 w 26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2922588" y="2093913"/>
                <a:ext cx="69850" cy="71438"/>
              </a:xfrm>
              <a:custGeom>
                <a:avLst/>
                <a:gdLst>
                  <a:gd name="T0" fmla="*/ 18 w 27"/>
                  <a:gd name="T1" fmla="*/ 3 h 28"/>
                  <a:gd name="T2" fmla="*/ 25 w 27"/>
                  <a:gd name="T3" fmla="*/ 19 h 28"/>
                  <a:gd name="T4" fmla="*/ 9 w 27"/>
                  <a:gd name="T5" fmla="*/ 25 h 28"/>
                  <a:gd name="T6" fmla="*/ 3 w 27"/>
                  <a:gd name="T7" fmla="*/ 9 h 28"/>
                  <a:gd name="T8" fmla="*/ 18 w 2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9199563" y="4694238"/>
                <a:ext cx="69850" cy="69850"/>
              </a:xfrm>
              <a:custGeom>
                <a:avLst/>
                <a:gdLst>
                  <a:gd name="T0" fmla="*/ 18 w 27"/>
                  <a:gd name="T1" fmla="*/ 3 h 27"/>
                  <a:gd name="T2" fmla="*/ 25 w 27"/>
                  <a:gd name="T3" fmla="*/ 18 h 27"/>
                  <a:gd name="T4" fmla="*/ 9 w 27"/>
                  <a:gd name="T5" fmla="*/ 25 h 27"/>
                  <a:gd name="T6" fmla="*/ 3 w 27"/>
                  <a:gd name="T7" fmla="*/ 9 h 27"/>
                  <a:gd name="T8" fmla="*/ 18 w 27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4762500" y="257175"/>
                <a:ext cx="69850" cy="69850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5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7362825" y="6534150"/>
                <a:ext cx="69850" cy="68263"/>
              </a:xfrm>
              <a:custGeom>
                <a:avLst/>
                <a:gdLst>
                  <a:gd name="T0" fmla="*/ 24 w 27"/>
                  <a:gd name="T1" fmla="*/ 9 h 27"/>
                  <a:gd name="T2" fmla="*/ 18 w 27"/>
                  <a:gd name="T3" fmla="*/ 24 h 27"/>
                  <a:gd name="T4" fmla="*/ 2 w 27"/>
                  <a:gd name="T5" fmla="*/ 18 h 27"/>
                  <a:gd name="T6" fmla="*/ 9 w 27"/>
                  <a:gd name="T7" fmla="*/ 2 h 27"/>
                  <a:gd name="T8" fmla="*/ 24 w 27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7362825" y="257175"/>
                <a:ext cx="69850" cy="69850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5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"/>
              <p:cNvSpPr>
                <a:spLocks/>
              </p:cNvSpPr>
              <p:nvPr/>
            </p:nvSpPr>
            <p:spPr bwMode="auto">
              <a:xfrm>
                <a:off x="4762500" y="6534150"/>
                <a:ext cx="69850" cy="68263"/>
              </a:xfrm>
              <a:custGeom>
                <a:avLst/>
                <a:gdLst>
                  <a:gd name="T0" fmla="*/ 24 w 27"/>
                  <a:gd name="T1" fmla="*/ 18 h 27"/>
                  <a:gd name="T2" fmla="*/ 9 w 27"/>
                  <a:gd name="T3" fmla="*/ 24 h 27"/>
                  <a:gd name="T4" fmla="*/ 2 w 27"/>
                  <a:gd name="T5" fmla="*/ 9 h 27"/>
                  <a:gd name="T6" fmla="*/ 18 w 27"/>
                  <a:gd name="T7" fmla="*/ 2 h 27"/>
                  <a:gd name="T8" fmla="*/ 24 w 27"/>
                  <a:gd name="T9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9199563" y="2093913"/>
                <a:ext cx="69850" cy="71438"/>
              </a:xfrm>
              <a:custGeom>
                <a:avLst/>
                <a:gdLst>
                  <a:gd name="T0" fmla="*/ 18 w 27"/>
                  <a:gd name="T1" fmla="*/ 25 h 28"/>
                  <a:gd name="T2" fmla="*/ 3 w 27"/>
                  <a:gd name="T3" fmla="*/ 19 h 28"/>
                  <a:gd name="T4" fmla="*/ 9 w 27"/>
                  <a:gd name="T5" fmla="*/ 3 h 28"/>
                  <a:gd name="T6" fmla="*/ 25 w 27"/>
                  <a:gd name="T7" fmla="*/ 9 h 28"/>
                  <a:gd name="T8" fmla="*/ 18 w 2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0"/>
              <p:cNvSpPr>
                <a:spLocks/>
              </p:cNvSpPr>
              <p:nvPr/>
            </p:nvSpPr>
            <p:spPr bwMode="auto">
              <a:xfrm>
                <a:off x="2922588" y="4694238"/>
                <a:ext cx="69850" cy="69850"/>
              </a:xfrm>
              <a:custGeom>
                <a:avLst/>
                <a:gdLst>
                  <a:gd name="T0" fmla="*/ 18 w 27"/>
                  <a:gd name="T1" fmla="*/ 25 h 27"/>
                  <a:gd name="T2" fmla="*/ 3 w 27"/>
                  <a:gd name="T3" fmla="*/ 18 h 27"/>
                  <a:gd name="T4" fmla="*/ 9 w 27"/>
                  <a:gd name="T5" fmla="*/ 3 h 27"/>
                  <a:gd name="T6" fmla="*/ 25 w 27"/>
                  <a:gd name="T7" fmla="*/ 9 h 27"/>
                  <a:gd name="T8" fmla="*/ 18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Arc 24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ln w="152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ln w="152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3790044" y="12230228"/>
            <a:ext cx="3861992" cy="492443"/>
          </a:xfrm>
        </p:spPr>
        <p:txBody>
          <a:bodyPr/>
          <a:lstStyle/>
          <a:p>
            <a:pPr lvl="0"/>
            <a:r>
              <a:rPr lang="en-US" dirty="0"/>
              <a:t>Dan McQueen</a:t>
            </a:r>
            <a:endParaRPr lang="x-non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8934619" y="12230228"/>
            <a:ext cx="4612878" cy="492443"/>
          </a:xfrm>
        </p:spPr>
        <p:txBody>
          <a:bodyPr/>
          <a:lstStyle/>
          <a:p>
            <a:r>
              <a:rPr lang="en-US" dirty="0"/>
              <a:t>Jason Buckholt</a:t>
            </a:r>
            <a:endParaRPr lang="x-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14380666" y="12230228"/>
            <a:ext cx="3860403" cy="492443"/>
          </a:xfrm>
        </p:spPr>
        <p:txBody>
          <a:bodyPr/>
          <a:lstStyle/>
          <a:p>
            <a:r>
              <a:rPr lang="en-US" dirty="0"/>
              <a:t>Majid Kouki</a:t>
            </a:r>
            <a:endParaRPr lang="x-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830513" y="3308022"/>
            <a:ext cx="18721387" cy="49966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Crypto</a:t>
            </a:r>
            <a:r>
              <a:rPr lang="uk-UA" dirty="0">
                <a:solidFill>
                  <a:schemeClr val="accent2"/>
                </a:solidFill>
              </a:rPr>
              <a:t> </a:t>
            </a:r>
            <a:r>
              <a:rPr lang="en-US" dirty="0"/>
              <a:t>vs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accent2"/>
                </a:solidFill>
              </a:rPr>
              <a:t>the Market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4F08119D-8940-479C-B904-363F6D019D79}"/>
              </a:ext>
            </a:extLst>
          </p:cNvPr>
          <p:cNvSpPr txBox="1">
            <a:spLocks/>
          </p:cNvSpPr>
          <p:nvPr/>
        </p:nvSpPr>
        <p:spPr>
          <a:xfrm>
            <a:off x="18978735" y="12247520"/>
            <a:ext cx="386040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Tracy Emory</a:t>
            </a:r>
            <a:endParaRPr lang="x-none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383DF3D-C01C-4285-ADC5-150E3CB0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45" y="12110247"/>
            <a:ext cx="766630" cy="73240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74FC200-BC1D-443C-A403-A2A72E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00" y="12093134"/>
            <a:ext cx="766630" cy="76663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248F7F-3956-458B-A18B-A12E0E0B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369" y="12110247"/>
            <a:ext cx="766630" cy="73240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6F618D-54E7-4D83-8B1F-883E31A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01" y="12093134"/>
            <a:ext cx="766630" cy="766630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rgbClr val="00B0F0"/>
            </a:contourClr>
          </a:sp3d>
        </p:spPr>
      </p:pic>
    </p:spTree>
    <p:extLst>
      <p:ext uri="{BB962C8B-B14F-4D97-AF65-F5344CB8AC3E}">
        <p14:creationId xmlns:p14="http://schemas.microsoft.com/office/powerpoint/2010/main" val="3714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7" grpId="0" build="p"/>
      <p:bldP spid="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492171"/>
            <a:ext cx="10452373" cy="89018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???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34351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268178"/>
            <a:ext cx="10452373" cy="2810706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Compare Results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6113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E0CFD1-7CA5-4907-8E56-DCE4D7F144AD}"/>
              </a:ext>
            </a:extLst>
          </p:cNvPr>
          <p:cNvSpPr txBox="1">
            <a:spLocks/>
          </p:cNvSpPr>
          <p:nvPr/>
        </p:nvSpPr>
        <p:spPr>
          <a:xfrm>
            <a:off x="2653830" y="4268178"/>
            <a:ext cx="10452373" cy="2810706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/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???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E49EF-8B04-4B3D-861B-8E4962E7BE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160066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/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3108993"/>
          </a:xfrm>
        </p:spPr>
        <p:txBody>
          <a:bodyPr/>
          <a:lstStyle/>
          <a:p>
            <a:pPr lvl="0"/>
            <a:r>
              <a:rPr lang="en-US" dirty="0"/>
              <a:t>Closing Notes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>
          <a:xfrm>
            <a:off x="12191725" y="9018588"/>
            <a:ext cx="2880000" cy="2880000"/>
          </a:xfrm>
        </p:spPr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Overall analysis of results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545071"/>
            <a:ext cx="7728704" cy="626133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Long term hold vs Day Trading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6F7523-0708-4F5B-8B8F-245E7C5855DB}"/>
              </a:ext>
            </a:extLst>
          </p:cNvPr>
          <p:cNvSpPr txBox="1">
            <a:spLocks/>
          </p:cNvSpPr>
          <p:nvPr/>
        </p:nvSpPr>
        <p:spPr>
          <a:xfrm>
            <a:off x="15790863" y="10145522"/>
            <a:ext cx="7728704" cy="6261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0" indent="0" algn="l" defTabSz="1828709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Pre pandemic comparisons</a:t>
            </a:r>
          </a:p>
        </p:txBody>
      </p:sp>
    </p:spTree>
    <p:extLst>
      <p:ext uri="{BB962C8B-B14F-4D97-AF65-F5344CB8AC3E}">
        <p14:creationId xmlns:p14="http://schemas.microsoft.com/office/powerpoint/2010/main" val="365986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1390650" y="2897187"/>
            <a:ext cx="9359900" cy="7921626"/>
          </a:xfrm>
          <a:prstGeom prst="roundRect">
            <a:avLst>
              <a:gd name="adj" fmla="val 10363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gradFill>
            <a:gsLst>
              <a:gs pos="100000">
                <a:schemeClr val="accent2">
                  <a:alpha val="6000"/>
                </a:schemeClr>
              </a:gs>
              <a:gs pos="0">
                <a:schemeClr val="accent2">
                  <a:alpha val="6000"/>
                </a:schemeClr>
              </a:gs>
              <a:gs pos="49000">
                <a:schemeClr val="accent2">
                  <a:alpha val="50000"/>
                </a:schemeClr>
              </a:gs>
            </a:gsLst>
          </a:gradFill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09789" y="3978275"/>
            <a:ext cx="7200900" cy="4660187"/>
          </a:xfrm>
        </p:spPr>
        <p:txBody>
          <a:bodyPr/>
          <a:lstStyle/>
          <a:p>
            <a:pPr lvl="0"/>
            <a:r>
              <a:rPr lang="en-US" dirty="0"/>
              <a:t>Project Expansion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uk-UA" dirty="0"/>
              <a:t>02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uk-UA" dirty="0"/>
              <a:t>03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5790863" y="2944621"/>
            <a:ext cx="6481762" cy="626133"/>
          </a:xfrm>
        </p:spPr>
        <p:txBody>
          <a:bodyPr/>
          <a:lstStyle/>
          <a:p>
            <a:pPr lvl="0"/>
            <a:r>
              <a:rPr lang="en-US" dirty="0"/>
              <a:t>Future Additions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15790863" y="6545071"/>
            <a:ext cx="6481762" cy="626133"/>
          </a:xfrm>
        </p:spPr>
        <p:txBody>
          <a:bodyPr/>
          <a:lstStyle/>
          <a:p>
            <a:pPr lvl="0"/>
            <a:r>
              <a:rPr lang="en-US" dirty="0"/>
              <a:t>Changes with current code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95725" y="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595725" y="11916000"/>
            <a:ext cx="36000" cy="18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595725" y="8299659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595725" y="4699206"/>
            <a:ext cx="36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10E7A-017D-4DBA-B5AC-AAD94AE0F7BC}"/>
              </a:ext>
            </a:extLst>
          </p:cNvPr>
          <p:cNvSpPr/>
          <p:nvPr/>
        </p:nvSpPr>
        <p:spPr>
          <a:xfrm>
            <a:off x="10170468" y="6673334"/>
            <a:ext cx="403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Pre pandemic comparisons</a:t>
            </a:r>
          </a:p>
        </p:txBody>
      </p:sp>
      <p:sp>
        <p:nvSpPr>
          <p:cNvPr id="21" name="Round Same Side Corner Rectangle 29">
            <a:extLst>
              <a:ext uri="{FF2B5EF4-FFF2-40B4-BE49-F238E27FC236}">
                <a16:creationId xmlns:a16="http://schemas.microsoft.com/office/drawing/2014/main" id="{A9F86C61-7EC9-418D-A38E-503A052E7F82}"/>
              </a:ext>
            </a:extLst>
          </p:cNvPr>
          <p:cNvSpPr/>
          <p:nvPr/>
        </p:nvSpPr>
        <p:spPr>
          <a:xfrm rot="5400000">
            <a:off x="-984865" y="984865"/>
            <a:ext cx="13716000" cy="117462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91000">
                <a:schemeClr val="accent1">
                  <a:lumMod val="50000"/>
                </a:schemeClr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9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3" grpId="0" build="p"/>
      <p:bldP spid="19" grpId="0" animBg="1"/>
      <p:bldP spid="20" grpId="0" animBg="1"/>
      <p:bldP spid="6" grpId="0" build="p"/>
      <p:bldP spid="7" grpId="0" build="p"/>
      <p:bldP spid="13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812E6C-311F-4937-BD0F-212A6A99F016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1AC4F-0868-4E53-83A6-771F81539A35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258763" y="4708299"/>
            <a:ext cx="16216732" cy="7994624"/>
          </a:xfrm>
        </p:spPr>
        <p:txBody>
          <a:bodyPr/>
          <a:lstStyle/>
          <a:p>
            <a:r>
              <a:rPr lang="en-US" dirty="0"/>
              <a:t>Goals</a:t>
            </a:r>
            <a:endParaRPr lang="uk-UA" dirty="0"/>
          </a:p>
          <a:p>
            <a:r>
              <a:rPr lang="en-US" dirty="0"/>
              <a:t>Research Questions</a:t>
            </a:r>
          </a:p>
          <a:p>
            <a:endParaRPr lang="en-US" sz="2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Does BTC beat the market long term?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How do the results differ when trading is implemented?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  <a:endParaRPr lang="x-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186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" grpId="0" uiExpand="1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BAD22918-4969-40ED-8CF6-85486D8D53E5}"/>
              </a:ext>
            </a:extLst>
          </p:cNvPr>
          <p:cNvSpPr/>
          <p:nvPr/>
        </p:nvSpPr>
        <p:spPr>
          <a:xfrm>
            <a:off x="3560537" y="3989161"/>
            <a:ext cx="1728000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6" name="Oval 5"/>
          <p:cNvSpPr/>
          <p:nvPr/>
        </p:nvSpPr>
        <p:spPr>
          <a:xfrm>
            <a:off x="6791206" y="179882"/>
            <a:ext cx="10800000" cy="10620118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1206" y="3750103"/>
            <a:ext cx="10800000" cy="883628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430839" y="2310228"/>
            <a:ext cx="11520735" cy="1557799"/>
          </a:xfrm>
        </p:spPr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Datasets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2794800-CB47-4483-896E-1A0C1EE5DF1B}"/>
              </a:ext>
            </a:extLst>
          </p:cNvPr>
          <p:cNvSpPr txBox="1">
            <a:spLocks/>
          </p:cNvSpPr>
          <p:nvPr/>
        </p:nvSpPr>
        <p:spPr>
          <a:xfrm>
            <a:off x="4258763" y="4708299"/>
            <a:ext cx="16216732" cy="7994624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ea typeface="Calibri"/>
                <a:cs typeface="Calibri"/>
              </a:rPr>
              <a:t>Aplaca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 imports 2018-07-01 to 2022-07-01</a:t>
            </a: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BTC</a:t>
            </a:r>
            <a:r>
              <a:rPr lang="en-US" dirty="0">
                <a:ea typeface="Calibri"/>
                <a:cs typeface="Calibri"/>
              </a:rPr>
              <a:t>2018-07-01 to 2022-07-0</a:t>
            </a:r>
            <a:endParaRPr lang="uk-UA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SPY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668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ecel="10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2" grpId="0" build="p"/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632BE160-DC82-415D-B03B-A5942DE7725D}"/>
              </a:ext>
            </a:extLst>
          </p:cNvPr>
          <p:cNvSpPr/>
          <p:nvPr/>
        </p:nvSpPr>
        <p:spPr>
          <a:xfrm>
            <a:off x="2588821" y="3989161"/>
            <a:ext cx="18803650" cy="7560582"/>
          </a:xfrm>
          <a:prstGeom prst="roundRect">
            <a:avLst>
              <a:gd name="adj" fmla="val 8881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653F8D-DF8D-4A66-B313-42751B92C16F}"/>
              </a:ext>
            </a:extLst>
          </p:cNvPr>
          <p:cNvSpPr/>
          <p:nvPr/>
        </p:nvSpPr>
        <p:spPr>
          <a:xfrm>
            <a:off x="6791206" y="130628"/>
            <a:ext cx="10800000" cy="10252009"/>
          </a:xfrm>
          <a:prstGeom prst="ellipse">
            <a:avLst/>
          </a:prstGeom>
          <a:gradFill flip="none" rotWithShape="1">
            <a:gsLst>
              <a:gs pos="20000">
                <a:schemeClr val="accent1"/>
              </a:gs>
              <a:gs pos="67000">
                <a:schemeClr val="tx2">
                  <a:alpha val="3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B78EDA-ACAE-42EA-9EA9-D696C9E3E4CA}"/>
              </a:ext>
            </a:extLst>
          </p:cNvPr>
          <p:cNvSpPr/>
          <p:nvPr/>
        </p:nvSpPr>
        <p:spPr>
          <a:xfrm>
            <a:off x="6791206" y="3332741"/>
            <a:ext cx="10800000" cy="6424385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>
                    <a:alpha val="35000"/>
                  </a:schemeClr>
                </a:gs>
                <a:gs pos="4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555307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2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2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 rot="16200000">
            <a:off x="16351524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3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3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 rot="16200000">
            <a:off x="16351524" y="2807154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1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16200000">
            <a:off x="5553073" y="6398078"/>
            <a:ext cx="2217965" cy="734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4">
                  <a:alpha val="50000"/>
                </a:schemeClr>
              </a:gs>
              <a:gs pos="100000">
                <a:schemeClr val="tx2">
                  <a:alpha val="6000"/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accent4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8"/>
          </p:nvPr>
        </p:nvSpPr>
        <p:spPr>
          <a:xfrm>
            <a:off x="5436228" y="5833803"/>
            <a:ext cx="5315909" cy="1290931"/>
          </a:xfrm>
        </p:spPr>
        <p:txBody>
          <a:bodyPr/>
          <a:lstStyle/>
          <a:p>
            <a:pPr lvl="0"/>
            <a:r>
              <a:rPr lang="pt-BR" dirty="0"/>
              <a:t>Pandas</a:t>
            </a:r>
          </a:p>
          <a:p>
            <a:pPr lvl="0"/>
            <a:r>
              <a:rPr lang="pt-BR" dirty="0"/>
              <a:t>Pandas TA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9"/>
          </p:nvPr>
        </p:nvSpPr>
        <p:spPr>
          <a:xfrm>
            <a:off x="16231508" y="9757126"/>
            <a:ext cx="5320392" cy="626133"/>
          </a:xfrm>
        </p:spPr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MCForecastTools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0"/>
          </p:nvPr>
        </p:nvSpPr>
        <p:spPr>
          <a:xfrm>
            <a:off x="5436228" y="9424727"/>
            <a:ext cx="5315909" cy="1290931"/>
          </a:xfrm>
        </p:spPr>
        <p:txBody>
          <a:bodyPr/>
          <a:lstStyle/>
          <a:p>
            <a:r>
              <a:rPr lang="pt-BR" dirty="0"/>
              <a:t>PyViz</a:t>
            </a:r>
          </a:p>
          <a:p>
            <a:r>
              <a:rPr lang="pt-BR" dirty="0"/>
              <a:t>dotenv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1"/>
          </p:nvPr>
        </p:nvSpPr>
        <p:spPr>
          <a:xfrm>
            <a:off x="16231508" y="5833803"/>
            <a:ext cx="5320392" cy="1290931"/>
          </a:xfrm>
        </p:spPr>
        <p:txBody>
          <a:bodyPr/>
          <a:lstStyle/>
          <a:p>
            <a:pPr lvl="0"/>
            <a:r>
              <a:rPr lang="pt-BR" dirty="0"/>
              <a:t>Voila</a:t>
            </a:r>
          </a:p>
          <a:p>
            <a:pPr lvl="0"/>
            <a:r>
              <a:rPr lang="pt-BR" dirty="0"/>
              <a:t>Alpaca Trade API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ea typeface="Calibri Light"/>
                <a:cs typeface="Calibri Light"/>
              </a:rPr>
              <a:t>Libraries</a:t>
            </a:r>
            <a:endParaRPr lang="x-non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9F0857-AE26-4D83-8AE7-61B8BD457F91}"/>
              </a:ext>
            </a:extLst>
          </p:cNvPr>
          <p:cNvSpPr/>
          <p:nvPr/>
        </p:nvSpPr>
        <p:spPr>
          <a:xfrm>
            <a:off x="3249792" y="5667358"/>
            <a:ext cx="1647999" cy="16238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3C492B-92F3-4E9D-B53D-04850086C53E}"/>
              </a:ext>
            </a:extLst>
          </p:cNvPr>
          <p:cNvSpPr/>
          <p:nvPr/>
        </p:nvSpPr>
        <p:spPr>
          <a:xfrm>
            <a:off x="3249791" y="9258282"/>
            <a:ext cx="1647999" cy="162382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35C49B-150F-44B2-A919-B4D2CECB6B18}"/>
              </a:ext>
            </a:extLst>
          </p:cNvPr>
          <p:cNvSpPr/>
          <p:nvPr/>
        </p:nvSpPr>
        <p:spPr>
          <a:xfrm>
            <a:off x="14041163" y="5667358"/>
            <a:ext cx="1647999" cy="162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166042-B7FC-496F-A0ED-7D955A42A128}"/>
              </a:ext>
            </a:extLst>
          </p:cNvPr>
          <p:cNvSpPr/>
          <p:nvPr/>
        </p:nvSpPr>
        <p:spPr>
          <a:xfrm>
            <a:off x="14041162" y="9258282"/>
            <a:ext cx="1647999" cy="162382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9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12" grpId="0" animBg="1"/>
      <p:bldP spid="24" grpId="0" animBg="1"/>
      <p:bldP spid="25" grpId="0" animBg="1"/>
      <p:bldP spid="23" grpId="0" animBg="1"/>
      <p:bldP spid="19" grpId="0" build="p"/>
      <p:bldP spid="20" grpId="0" build="p"/>
      <p:bldP spid="21" grpId="0" build="p"/>
      <p:bldP spid="22" grpId="0" build="p"/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2611331"/>
            <a:ext cx="8991156" cy="209929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Holding long term 4 years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plot results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</p:spTree>
    <p:extLst>
      <p:ext uri="{BB962C8B-B14F-4D97-AF65-F5344CB8AC3E}">
        <p14:creationId xmlns:p14="http://schemas.microsoft.com/office/powerpoint/2010/main" val="14095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728257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06382" y="3215888"/>
            <a:ext cx="8991156" cy="8901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???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06382" y="1374922"/>
            <a:ext cx="8991156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</p:spTree>
    <p:extLst>
      <p:ext uri="{BB962C8B-B14F-4D97-AF65-F5344CB8AC3E}">
        <p14:creationId xmlns:p14="http://schemas.microsoft.com/office/powerpoint/2010/main" val="29459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2934462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Day trading</a:t>
            </a:r>
          </a:p>
          <a:p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Indicators used</a:t>
            </a:r>
          </a:p>
          <a:p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Plot results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</p:spTree>
    <p:extLst>
      <p:ext uri="{BB962C8B-B14F-4D97-AF65-F5344CB8AC3E}">
        <p14:creationId xmlns:p14="http://schemas.microsoft.com/office/powerpoint/2010/main" val="25625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40E16ACB-7B4E-4BD2-8554-0543DB31F27D}"/>
              </a:ext>
            </a:extLst>
          </p:cNvPr>
          <p:cNvSpPr/>
          <p:nvPr/>
        </p:nvSpPr>
        <p:spPr>
          <a:xfrm>
            <a:off x="2112625" y="893149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8884413" y="-1781999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2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DE1888F-DA1D-4CFA-BAFF-7628D08A69DA}"/>
              </a:ext>
            </a:extLst>
          </p:cNvPr>
          <p:cNvSpPr txBox="1">
            <a:spLocks/>
          </p:cNvSpPr>
          <p:nvPr/>
        </p:nvSpPr>
        <p:spPr>
          <a:xfrm>
            <a:off x="2651353" y="2922519"/>
            <a:ext cx="7920037" cy="2934462"/>
          </a:xfrm>
          <a:prstGeom prst="rect">
            <a:avLst/>
          </a:prstGeom>
        </p:spPr>
        <p:txBody>
          <a:bodyPr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ea typeface="Calibri"/>
                <a:cs typeface="Calibri"/>
              </a:rPr>
              <a:t>???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3A78B9-DE5E-4539-A686-D54690FFA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1353" y="1307756"/>
            <a:ext cx="9700542" cy="1557799"/>
          </a:xfrm>
        </p:spPr>
        <p:txBody>
          <a:bodyPr/>
          <a:lstStyle/>
          <a:p>
            <a:pPr lvl="0"/>
            <a:r>
              <a:rPr lang="en-US" dirty="0"/>
              <a:t>BTC vs SPY</a:t>
            </a:r>
          </a:p>
        </p:txBody>
      </p:sp>
    </p:spTree>
    <p:extLst>
      <p:ext uri="{BB962C8B-B14F-4D97-AF65-F5344CB8AC3E}">
        <p14:creationId xmlns:p14="http://schemas.microsoft.com/office/powerpoint/2010/main" val="26912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2625" y="848178"/>
            <a:ext cx="20160000" cy="6840000"/>
          </a:xfrm>
          <a:prstGeom prst="roundRect">
            <a:avLst>
              <a:gd name="adj" fmla="val 11850"/>
            </a:avLst>
          </a:prstGeom>
          <a:solidFill>
            <a:schemeClr val="tx2">
              <a:lumMod val="10000"/>
              <a:lumOff val="90000"/>
              <a:alpha val="5000"/>
            </a:schemeClr>
          </a:solidFill>
          <a:ln w="25400">
            <a:solidFill>
              <a:schemeClr val="tx2">
                <a:lumMod val="10000"/>
                <a:lumOff val="9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5400000">
            <a:off x="1782000" y="-1782000"/>
            <a:ext cx="13716000" cy="1728000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70000">
                <a:schemeClr val="tx2"/>
              </a:gs>
              <a:gs pos="30000">
                <a:schemeClr val="accent4">
                  <a:alpha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A60F7-EEC2-4499-844E-8E35AC8BC615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>
          <a:xfrm>
            <a:off x="2653830" y="4398807"/>
            <a:ext cx="10452373" cy="2810706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BTC 4 year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SPY 4 year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ea typeface="Calibri"/>
                <a:cs typeface="Calibri"/>
              </a:rPr>
              <a:t>Plot results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53830" y="1249853"/>
            <a:ext cx="8363746" cy="3404790"/>
          </a:xfrm>
        </p:spPr>
        <p:txBody>
          <a:bodyPr/>
          <a:lstStyle/>
          <a:p>
            <a:pPr lvl="0"/>
            <a:r>
              <a:rPr lang="en-US" dirty="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42441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89">
      <a:dk1>
        <a:sysClr val="windowText" lastClr="000000"/>
      </a:dk1>
      <a:lt1>
        <a:sysClr val="window" lastClr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9">
      <a:majorFont>
        <a:latin typeface="Space Grotesk Bold"/>
        <a:ea typeface=""/>
        <a:cs typeface=""/>
      </a:majorFont>
      <a:minorFont>
        <a:latin typeface="Sor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5788</TotalTime>
  <Words>172</Words>
  <Application>Microsoft Office PowerPoint</Application>
  <PresentationFormat>Custom</PresentationFormat>
  <Paragraphs>95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Space Grotesk Bold</vt:lpstr>
      <vt:lpstr>Josefin Sans</vt:lpstr>
      <vt:lpstr>Font Awesome 5 Free Solid</vt:lpstr>
      <vt:lpstr>Calibri Light</vt:lpstr>
      <vt:lpstr>Sora Light</vt:lpstr>
      <vt:lpstr>Font Awesome 5 Brands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</dc:creator>
  <cp:lastModifiedBy>Emory, Tracy</cp:lastModifiedBy>
  <cp:revision>210</cp:revision>
  <dcterms:created xsi:type="dcterms:W3CDTF">2021-04-21T07:42:42Z</dcterms:created>
  <dcterms:modified xsi:type="dcterms:W3CDTF">2022-07-16T09:46:59Z</dcterms:modified>
</cp:coreProperties>
</file>